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16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REFORMASI ADMINISTRASI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DRS. INDRA MUDA, MAP</a:t>
            </a:r>
            <a:endParaRPr lang="id-ID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smtClean="0"/>
              <a:t>: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.</a:t>
            </a:r>
            <a:endParaRPr lang="en-GB" dirty="0" smtClean="0"/>
          </a:p>
          <a:p>
            <a:pPr lvl="0"/>
            <a:r>
              <a:rPr lang="en-US" dirty="0" err="1" smtClean="0"/>
              <a:t>Kemukakan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.</a:t>
            </a:r>
            <a:endParaRPr lang="en-GB" dirty="0" smtClean="0"/>
          </a:p>
          <a:p>
            <a:pPr lvl="0"/>
            <a:r>
              <a:rPr lang="en-US" dirty="0" err="1" smtClean="0"/>
              <a:t>Kemukakan</a:t>
            </a:r>
            <a:r>
              <a:rPr lang="en-US" dirty="0" smtClean="0"/>
              <a:t> factor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negative.</a:t>
            </a:r>
            <a:endParaRPr lang="en-GB" dirty="0" smtClean="0"/>
          </a:p>
          <a:p>
            <a:pPr lvl="0"/>
            <a:r>
              <a:rPr lang="en-US" dirty="0" err="1" smtClean="0"/>
              <a:t>Kemukakan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.</a:t>
            </a:r>
            <a:endParaRPr lang="en-GB" dirty="0" smtClean="0"/>
          </a:p>
          <a:p>
            <a:pPr lvl="0"/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persamaannya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.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MS Mincho" pitchFamily="49" charset="-128"/>
              </a:rPr>
              <a:t>Pengertian</a:t>
            </a:r>
            <a:r>
              <a:rPr lang="en-US" dirty="0" smtClean="0">
                <a:latin typeface="MS Mincho" pitchFamily="49" charset="-128"/>
              </a:rPr>
              <a:t> 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Daryanto</a:t>
            </a:r>
            <a:r>
              <a:rPr lang="en-US" dirty="0" smtClean="0"/>
              <a:t> SS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</a:t>
            </a:r>
            <a:r>
              <a:rPr lang="en-US" dirty="0" err="1" smtClean="0"/>
              <a:t>Lengkap</a:t>
            </a:r>
            <a:r>
              <a:rPr lang="en-US" dirty="0" smtClean="0"/>
              <a:t> (1997 : 509 ) </a:t>
            </a:r>
            <a:r>
              <a:rPr lang="en-US" dirty="0" err="1" smtClean="0"/>
              <a:t>disebutkan</a:t>
            </a:r>
            <a:r>
              <a:rPr lang="en-US" dirty="0" smtClean="0"/>
              <a:t>, “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(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agama)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Negara”. </a:t>
            </a:r>
            <a:endParaRPr lang="en-US" smtClean="0"/>
          </a:p>
          <a:p>
            <a:pPr marL="514350" indent="-514350" algn="just">
              <a:buAutoNum type="arabicPeriod"/>
            </a:pPr>
            <a:r>
              <a:rPr lang="en-US" smtClean="0"/>
              <a:t>Said </a:t>
            </a:r>
            <a:r>
              <a:rPr lang="en-US" dirty="0" err="1" smtClean="0"/>
              <a:t>Zainal</a:t>
            </a:r>
            <a:r>
              <a:rPr lang="en-US" dirty="0" smtClean="0"/>
              <a:t> </a:t>
            </a:r>
            <a:r>
              <a:rPr lang="en-US" dirty="0" err="1" smtClean="0"/>
              <a:t>Abidin</a:t>
            </a:r>
            <a:r>
              <a:rPr lang="en-US" dirty="0" smtClean="0"/>
              <a:t> (2006 :17) </a:t>
            </a:r>
            <a:r>
              <a:rPr lang="en-US" dirty="0" err="1" smtClean="0"/>
              <a:t>yaitu</a:t>
            </a:r>
            <a:r>
              <a:rPr lang="en-US" dirty="0" smtClean="0"/>
              <a:t>, “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lama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”.  </a:t>
            </a:r>
            <a:endParaRPr lang="en-GB" dirty="0" smtClean="0"/>
          </a:p>
          <a:p>
            <a:pPr algn="just"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Revitalisasi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err="1" smtClean="0"/>
              <a:t>Revitalisasi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smtClean="0"/>
              <a:t>“re” </a:t>
            </a:r>
            <a:r>
              <a:rPr lang="en-US" i="1" dirty="0" err="1" smtClean="0"/>
              <a:t>dan</a:t>
            </a:r>
            <a:r>
              <a:rPr lang="en-US" i="1" dirty="0" smtClean="0"/>
              <a:t> “vital”.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“re”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peninjauan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“vital”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(</a:t>
            </a:r>
            <a:r>
              <a:rPr lang="en-US" dirty="0" err="1" smtClean="0"/>
              <a:t>Daryanto</a:t>
            </a:r>
            <a:r>
              <a:rPr lang="en-US" dirty="0" smtClean="0"/>
              <a:t>, SS , 1997 : 626). </a:t>
            </a: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“re”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“vital”</a:t>
            </a:r>
            <a:r>
              <a:rPr lang="en-US" dirty="0" smtClean="0"/>
              <a:t> </a:t>
            </a:r>
            <a:r>
              <a:rPr lang="en-US" dirty="0" err="1" smtClean="0"/>
              <a:t>digabungkan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.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Revolusi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Said </a:t>
            </a:r>
            <a:r>
              <a:rPr lang="en-US" dirty="0" err="1" smtClean="0"/>
              <a:t>Zainal</a:t>
            </a:r>
            <a:r>
              <a:rPr lang="en-US" dirty="0" smtClean="0"/>
              <a:t> </a:t>
            </a:r>
            <a:r>
              <a:rPr lang="en-US" dirty="0" err="1" smtClean="0"/>
              <a:t>Abidin</a:t>
            </a:r>
            <a:r>
              <a:rPr lang="en-US" dirty="0" smtClean="0"/>
              <a:t> (2006 : 17) </a:t>
            </a:r>
            <a:r>
              <a:rPr lang="en-US" dirty="0" smtClean="0"/>
              <a:t>“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dijembatani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gejolak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menjungkir</a:t>
            </a:r>
            <a:r>
              <a:rPr lang="en-US" dirty="0" smtClean="0"/>
              <a:t> </a:t>
            </a:r>
            <a:r>
              <a:rPr lang="en-US" dirty="0" err="1" smtClean="0"/>
              <a:t>balikkan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”. </a:t>
            </a:r>
            <a:endParaRPr lang="en-US" dirty="0" smtClean="0"/>
          </a:p>
          <a:p>
            <a:r>
              <a:rPr lang="en-US" dirty="0" err="1" smtClean="0"/>
              <a:t>Daryanto</a:t>
            </a:r>
            <a:r>
              <a:rPr lang="en-US" dirty="0" smtClean="0"/>
              <a:t> </a:t>
            </a:r>
            <a:r>
              <a:rPr lang="en-US" dirty="0" smtClean="0"/>
              <a:t>SS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1997 : 514</a:t>
            </a:r>
            <a:r>
              <a:rPr lang="en-US" dirty="0" smtClean="0"/>
              <a:t>), </a:t>
            </a:r>
            <a:r>
              <a:rPr lang="en-US" dirty="0" smtClean="0"/>
              <a:t>“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;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”.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3200" dirty="0" err="1" smtClean="0"/>
              <a:t>Sesungguhnya</a:t>
            </a:r>
            <a:r>
              <a:rPr lang="en-US" sz="3200" dirty="0" smtClean="0"/>
              <a:t> </a:t>
            </a:r>
            <a:r>
              <a:rPr lang="en-US" sz="3200" dirty="0" err="1" smtClean="0"/>
              <a:t>tiada</a:t>
            </a:r>
            <a:r>
              <a:rPr lang="en-US" sz="3200" dirty="0" smtClean="0"/>
              <a:t> yang </a:t>
            </a:r>
            <a:r>
              <a:rPr lang="en-US" sz="3200" dirty="0" err="1" smtClean="0"/>
              <a:t>abadi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tiada</a:t>
            </a:r>
            <a:r>
              <a:rPr lang="en-US" sz="3200" dirty="0" smtClean="0"/>
              <a:t> yang </a:t>
            </a:r>
            <a:r>
              <a:rPr lang="en-US" sz="3200" dirty="0" err="1" smtClean="0"/>
              <a:t>kekal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, yang </a:t>
            </a:r>
            <a:r>
              <a:rPr lang="en-US" sz="3200" dirty="0" err="1" smtClean="0"/>
              <a:t>abadi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perubahan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. 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benda</a:t>
            </a:r>
            <a:r>
              <a:rPr lang="en-US" sz="3200" dirty="0" smtClean="0"/>
              <a:t> yang </a:t>
            </a:r>
            <a:r>
              <a:rPr lang="en-US" sz="3200" dirty="0" err="1" smtClean="0"/>
              <a:t>sebelumnya</a:t>
            </a:r>
            <a:r>
              <a:rPr lang="en-US" sz="3200" dirty="0" smtClean="0"/>
              <a:t> </a:t>
            </a:r>
            <a:r>
              <a:rPr lang="en-US" sz="3200" dirty="0" err="1" smtClean="0"/>
              <a:t>berwarna</a:t>
            </a:r>
            <a:r>
              <a:rPr lang="en-US" sz="3200" dirty="0" smtClean="0"/>
              <a:t> </a:t>
            </a:r>
            <a:r>
              <a:rPr lang="en-US" sz="3200" dirty="0" err="1" smtClean="0"/>
              <a:t>merah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warna</a:t>
            </a:r>
            <a:r>
              <a:rPr lang="en-US" sz="3200" dirty="0" smtClean="0"/>
              <a:t> </a:t>
            </a:r>
            <a:r>
              <a:rPr lang="en-US" sz="3200" dirty="0" err="1" smtClean="0"/>
              <a:t>putih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lama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,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berubah</a:t>
            </a:r>
            <a:r>
              <a:rPr lang="en-US" sz="3200" dirty="0" smtClean="0"/>
              <a:t>,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waktu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hari</a:t>
            </a:r>
            <a:r>
              <a:rPr lang="en-US" sz="3200" dirty="0" smtClean="0"/>
              <a:t> </a:t>
            </a:r>
            <a:r>
              <a:rPr lang="en-US" sz="3200" dirty="0" err="1" smtClean="0"/>
              <a:t>berganti</a:t>
            </a:r>
            <a:r>
              <a:rPr lang="en-US" sz="3200" dirty="0" smtClean="0"/>
              <a:t> </a:t>
            </a:r>
            <a:r>
              <a:rPr lang="en-US" sz="3200" dirty="0" err="1" smtClean="0"/>
              <a:t>minggu</a:t>
            </a:r>
            <a:r>
              <a:rPr lang="en-US" sz="3200" dirty="0" smtClean="0"/>
              <a:t>, </a:t>
            </a:r>
            <a:r>
              <a:rPr lang="en-US" sz="3200" dirty="0" err="1" smtClean="0"/>
              <a:t>bulan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berubah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King Wesley Davis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Soerjono</a:t>
            </a:r>
            <a:r>
              <a:rPr lang="en-US" sz="3200" dirty="0" smtClean="0"/>
              <a:t> </a:t>
            </a:r>
            <a:r>
              <a:rPr lang="en-US" sz="3200" dirty="0" err="1" smtClean="0"/>
              <a:t>Soekanto</a:t>
            </a:r>
            <a:r>
              <a:rPr lang="en-US" sz="3200" dirty="0" smtClean="0"/>
              <a:t> (1990 : 335) </a:t>
            </a:r>
            <a:r>
              <a:rPr lang="en-US" sz="3200" dirty="0" err="1" smtClean="0"/>
              <a:t>Perubahan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perubahan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terjadi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 </a:t>
            </a:r>
            <a:r>
              <a:rPr lang="en-US" sz="3200" dirty="0" err="1" smtClean="0"/>
              <a:t>Misalnya</a:t>
            </a:r>
            <a:r>
              <a:rPr lang="en-US" sz="3200" dirty="0" smtClean="0"/>
              <a:t> </a:t>
            </a:r>
            <a:r>
              <a:rPr lang="en-US" sz="3200" dirty="0" err="1" smtClean="0"/>
              <a:t>timbulnya</a:t>
            </a:r>
            <a:r>
              <a:rPr lang="en-US" sz="3200" dirty="0" smtClean="0"/>
              <a:t> </a:t>
            </a:r>
            <a:r>
              <a:rPr lang="en-US" sz="3200" dirty="0" err="1" smtClean="0"/>
              <a:t>pengorganisasian</a:t>
            </a:r>
            <a:r>
              <a:rPr lang="en-US" sz="3200" dirty="0" smtClean="0"/>
              <a:t> </a:t>
            </a:r>
            <a:r>
              <a:rPr lang="en-US" sz="3200" dirty="0" err="1" smtClean="0"/>
              <a:t>buruh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kavitalis</a:t>
            </a:r>
            <a:r>
              <a:rPr lang="en-US" sz="3200" dirty="0" smtClean="0"/>
              <a:t>,</a:t>
            </a:r>
            <a:r>
              <a:rPr lang="en-US" sz="3200" dirty="0" smtClean="0"/>
              <a:t> </a:t>
            </a:r>
            <a:r>
              <a:rPr lang="en-US" sz="3200" dirty="0" err="1" smtClean="0"/>
              <a:t>perubahan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.      </a:t>
            </a:r>
            <a:endParaRPr lang="en-GB" sz="3200" dirty="0" smtClean="0"/>
          </a:p>
          <a:p>
            <a:pPr algn="just"/>
            <a:endParaRPr lang="en-GB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Administrasi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SP. </a:t>
            </a:r>
            <a:r>
              <a:rPr lang="en-US" dirty="0" err="1" smtClean="0"/>
              <a:t>Siagian</a:t>
            </a:r>
            <a:r>
              <a:rPr lang="en-US" dirty="0" smtClean="0"/>
              <a:t> (1998 : 3) </a:t>
            </a:r>
            <a:r>
              <a:rPr lang="en-US" dirty="0" smtClean="0"/>
              <a:t>“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rasionalitas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”.</a:t>
            </a:r>
          </a:p>
          <a:p>
            <a:pPr algn="just"/>
            <a:r>
              <a:rPr lang="it-IT" dirty="0" smtClean="0"/>
              <a:t>M</a:t>
            </a:r>
            <a:r>
              <a:rPr lang="it-IT" dirty="0" smtClean="0"/>
              <a:t>. Ngalim Purwanto (2009 : 1) kata “administrasi” berasal dari bahasa </a:t>
            </a:r>
            <a:r>
              <a:rPr lang="it-IT" dirty="0" smtClean="0"/>
              <a:t>latin. </a:t>
            </a:r>
            <a:r>
              <a:rPr lang="it-IT" dirty="0" smtClean="0"/>
              <a:t>Kata </a:t>
            </a:r>
            <a:r>
              <a:rPr lang="it-IT" i="1" dirty="0" smtClean="0"/>
              <a:t>”ad”</a:t>
            </a:r>
            <a:r>
              <a:rPr lang="it-IT" dirty="0" smtClean="0"/>
              <a:t> mempunyai arti yang sama dengan kata </a:t>
            </a:r>
            <a:r>
              <a:rPr lang="it-IT" i="1" dirty="0" smtClean="0"/>
              <a:t>to</a:t>
            </a:r>
            <a:r>
              <a:rPr lang="it-IT" dirty="0" smtClean="0"/>
              <a:t> dalam bahasa inggris, yang berarti </a:t>
            </a:r>
            <a:r>
              <a:rPr lang="it-IT" i="1" dirty="0" smtClean="0"/>
              <a:t>“ke”</a:t>
            </a:r>
            <a:r>
              <a:rPr lang="it-IT" dirty="0" smtClean="0"/>
              <a:t> atau “kepada”. Dan </a:t>
            </a:r>
            <a:r>
              <a:rPr lang="it-IT" i="1" dirty="0" smtClean="0"/>
              <a:t>ministare</a:t>
            </a:r>
            <a:r>
              <a:rPr lang="it-IT" dirty="0" smtClean="0"/>
              <a:t> sama artinya dengan kata </a:t>
            </a:r>
            <a:r>
              <a:rPr lang="it-IT" i="1" dirty="0" smtClean="0"/>
              <a:t>to serve atau to conduct</a:t>
            </a:r>
            <a:r>
              <a:rPr lang="it-IT" dirty="0" smtClean="0"/>
              <a:t> yang berarti “melayani”, “membantu”, atau “mengarahkan” dalam bahasa </a:t>
            </a:r>
            <a:r>
              <a:rPr lang="it-IT" i="1" dirty="0" smtClean="0"/>
              <a:t>inggris to administer</a:t>
            </a:r>
            <a:r>
              <a:rPr lang="it-IT" dirty="0" smtClean="0"/>
              <a:t> berarti pula “mengatur”, “memelihara” </a:t>
            </a:r>
            <a:r>
              <a:rPr lang="it-IT" i="1" dirty="0" smtClean="0"/>
              <a:t>(to look after)</a:t>
            </a:r>
            <a:r>
              <a:rPr lang="it-IT" dirty="0" smtClean="0"/>
              <a:t>, dan mengarahkan. Jadi, kata “administrasi” dapat diartikan sebagai suatu kegiatan atau usaha untuk membantu, melayani, mengarahkan, atau mengatur semua kegiatan di dalam mencapai suatu tujuan.</a:t>
            </a:r>
            <a:endParaRPr lang="en-GB" dirty="0" smtClean="0"/>
          </a:p>
          <a:p>
            <a:pPr algn="just"/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Biro: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Daryanto</a:t>
            </a:r>
            <a:r>
              <a:rPr lang="en-US" dirty="0" smtClean="0"/>
              <a:t>, SS (1997 : 108) </a:t>
            </a:r>
            <a:r>
              <a:rPr lang="en-US" dirty="0" smtClean="0"/>
              <a:t>“</a:t>
            </a:r>
            <a:r>
              <a:rPr lang="en-US" dirty="0" smtClean="0"/>
              <a:t>biro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, </a:t>
            </a:r>
            <a:r>
              <a:rPr lang="en-US" dirty="0" err="1" smtClean="0"/>
              <a:t>instansi</a:t>
            </a:r>
            <a:r>
              <a:rPr lang="en-US" dirty="0" smtClean="0"/>
              <a:t>”. </a:t>
            </a:r>
            <a:endParaRPr lang="en-US" dirty="0" smtClean="0"/>
          </a:p>
          <a:p>
            <a:pPr algn="just"/>
            <a:r>
              <a:rPr lang="en-US" dirty="0" err="1" smtClean="0"/>
              <a:t>Moekijat</a:t>
            </a:r>
            <a:r>
              <a:rPr lang="en-US" dirty="0" smtClean="0"/>
              <a:t> </a:t>
            </a:r>
            <a:r>
              <a:rPr lang="en-US" dirty="0" smtClean="0"/>
              <a:t>(1997  :3), “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”.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biro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pelayanannya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symbol </a:t>
            </a:r>
            <a:r>
              <a:rPr lang="en-US" dirty="0" err="1" smtClean="0"/>
              <a:t>keagungan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symbol status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Birokrasi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A.W</a:t>
            </a:r>
            <a:r>
              <a:rPr lang="en-US" dirty="0" smtClean="0"/>
              <a:t>. </a:t>
            </a:r>
            <a:r>
              <a:rPr lang="en-US" dirty="0" err="1" smtClean="0"/>
              <a:t>Widjaja</a:t>
            </a:r>
            <a:r>
              <a:rPr lang="en-US" dirty="0" smtClean="0"/>
              <a:t> (1991 : 91) </a:t>
            </a:r>
            <a:r>
              <a:rPr lang="en-US" dirty="0" err="1" smtClean="0"/>
              <a:t>yaitu</a:t>
            </a:r>
            <a:r>
              <a:rPr lang="en-US" dirty="0" smtClean="0"/>
              <a:t>, “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awam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lamban</a:t>
            </a:r>
            <a:r>
              <a:rPr lang="en-US" dirty="0" smtClean="0"/>
              <a:t>, </a:t>
            </a:r>
            <a:r>
              <a:rPr lang="en-US" dirty="0" err="1" smtClean="0"/>
              <a:t>berbelit-belit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formalitas</a:t>
            </a:r>
            <a:r>
              <a:rPr lang="en-US" dirty="0" smtClean="0"/>
              <a:t>”.</a:t>
            </a:r>
          </a:p>
          <a:p>
            <a:pPr algn="just"/>
            <a:r>
              <a:rPr lang="en-US" dirty="0" smtClean="0"/>
              <a:t>Max Weber </a:t>
            </a:r>
            <a:r>
              <a:rPr lang="en-US" dirty="0" err="1" smtClean="0"/>
              <a:t>dalam</a:t>
            </a:r>
            <a:r>
              <a:rPr lang="en-US" dirty="0" smtClean="0"/>
              <a:t> A.W. </a:t>
            </a:r>
            <a:r>
              <a:rPr lang="en-US" dirty="0" err="1" smtClean="0"/>
              <a:t>Widjaja</a:t>
            </a:r>
            <a:r>
              <a:rPr lang="en-US" dirty="0" smtClean="0"/>
              <a:t> (2004 : 9) </a:t>
            </a:r>
            <a:r>
              <a:rPr lang="en-US" dirty="0" smtClean="0"/>
              <a:t>“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system </a:t>
            </a:r>
            <a:r>
              <a:rPr lang="en-US" dirty="0" err="1" smtClean="0"/>
              <a:t>otorita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”.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Birokrat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GB" dirty="0" err="1" smtClean="0"/>
              <a:t>Birokrat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halnya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aparatur</a:t>
            </a:r>
            <a:r>
              <a:rPr lang="en-GB" dirty="0" smtClean="0"/>
              <a:t>, </a:t>
            </a:r>
            <a:r>
              <a:rPr lang="en-GB" dirty="0" smtClean="0"/>
              <a:t>yang </a:t>
            </a:r>
            <a:r>
              <a:rPr lang="en-GB" dirty="0" err="1" smtClean="0"/>
              <a:t>kita</a:t>
            </a:r>
            <a:r>
              <a:rPr lang="en-GB" dirty="0" smtClean="0"/>
              <a:t> </a:t>
            </a:r>
            <a:r>
              <a:rPr lang="en-GB" dirty="0" err="1" smtClean="0"/>
              <a:t>temukan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berbagai</a:t>
            </a:r>
            <a:r>
              <a:rPr lang="en-GB" dirty="0" smtClean="0"/>
              <a:t> </a:t>
            </a:r>
            <a:r>
              <a:rPr lang="en-GB" dirty="0" err="1" smtClean="0"/>
              <a:t>tempat</a:t>
            </a:r>
            <a:r>
              <a:rPr lang="en-GB" dirty="0" smtClean="0"/>
              <a:t>, </a:t>
            </a:r>
            <a:r>
              <a:rPr lang="en-GB" dirty="0" err="1" smtClean="0"/>
              <a:t>namun</a:t>
            </a:r>
            <a:r>
              <a:rPr lang="en-GB" dirty="0" smtClean="0"/>
              <a:t> </a:t>
            </a:r>
            <a:r>
              <a:rPr lang="en-GB" dirty="0" err="1" smtClean="0"/>
              <a:t>sebutan</a:t>
            </a:r>
            <a:r>
              <a:rPr lang="en-GB" dirty="0" smtClean="0"/>
              <a:t> </a:t>
            </a:r>
            <a:r>
              <a:rPr lang="en-GB" dirty="0" err="1" smtClean="0"/>
              <a:t>birokrat</a:t>
            </a:r>
            <a:r>
              <a:rPr lang="en-GB" dirty="0" smtClean="0"/>
              <a:t> </a:t>
            </a:r>
            <a:r>
              <a:rPr lang="en-GB" dirty="0" err="1" smtClean="0"/>
              <a:t>ditujukan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yang </a:t>
            </a:r>
            <a:r>
              <a:rPr lang="en-GB" dirty="0" err="1" smtClean="0"/>
              <a:t>berprofesi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pelaksana</a:t>
            </a:r>
            <a:r>
              <a:rPr lang="en-GB" dirty="0" smtClean="0"/>
              <a:t> </a:t>
            </a:r>
            <a:r>
              <a:rPr lang="en-GB" dirty="0" err="1" smtClean="0"/>
              <a:t>tugas-tugas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, yang </a:t>
            </a:r>
            <a:r>
              <a:rPr lang="en-GB" dirty="0" err="1" smtClean="0"/>
              <a:t>mengabdi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, </a:t>
            </a:r>
            <a:r>
              <a:rPr lang="en-GB" dirty="0" err="1" smtClean="0"/>
              <a:t>mendapat</a:t>
            </a:r>
            <a:r>
              <a:rPr lang="en-GB" dirty="0" smtClean="0"/>
              <a:t> </a:t>
            </a:r>
            <a:r>
              <a:rPr lang="en-GB" dirty="0" err="1" smtClean="0"/>
              <a:t>gaji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.</a:t>
            </a:r>
          </a:p>
          <a:p>
            <a:pPr algn="just"/>
            <a:r>
              <a:rPr lang="en-GB" dirty="0" err="1" smtClean="0"/>
              <a:t>Daryanto</a:t>
            </a:r>
            <a:r>
              <a:rPr lang="en-GB" dirty="0" smtClean="0"/>
              <a:t> </a:t>
            </a:r>
            <a:r>
              <a:rPr lang="en-GB" dirty="0" smtClean="0"/>
              <a:t>SS (1997 : 108</a:t>
            </a:r>
            <a:r>
              <a:rPr lang="en-GB" dirty="0" smtClean="0"/>
              <a:t>)”</a:t>
            </a:r>
            <a:r>
              <a:rPr lang="en-GB" dirty="0" err="1" smtClean="0"/>
              <a:t>Birokrat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pejabat</a:t>
            </a:r>
            <a:r>
              <a:rPr lang="en-GB" dirty="0" smtClean="0"/>
              <a:t> yang </a:t>
            </a:r>
            <a:r>
              <a:rPr lang="en-GB" dirty="0" err="1" smtClean="0"/>
              <a:t>bertindak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birokrasi</a:t>
            </a:r>
            <a:r>
              <a:rPr lang="en-GB" dirty="0" smtClean="0"/>
              <a:t>. </a:t>
            </a:r>
            <a:endParaRPr lang="en-GB" dirty="0" smtClean="0"/>
          </a:p>
          <a:p>
            <a:pPr algn="just"/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demikian</a:t>
            </a:r>
            <a:r>
              <a:rPr lang="en-GB" dirty="0" smtClean="0"/>
              <a:t>, </a:t>
            </a:r>
            <a:r>
              <a:rPr lang="en-GB" dirty="0" err="1" smtClean="0"/>
              <a:t>birokrat</a:t>
            </a:r>
            <a:r>
              <a:rPr lang="en-GB" dirty="0" smtClean="0"/>
              <a:t>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aparat</a:t>
            </a:r>
            <a:r>
              <a:rPr lang="en-GB" dirty="0" smtClean="0"/>
              <a:t>, </a:t>
            </a:r>
            <a:r>
              <a:rPr lang="en-GB" dirty="0" err="1" smtClean="0"/>
              <a:t>alat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, </a:t>
            </a:r>
            <a:r>
              <a:rPr lang="en-GB" dirty="0" err="1" smtClean="0"/>
              <a:t>aparat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, </a:t>
            </a:r>
            <a:r>
              <a:rPr lang="en-GB" dirty="0" err="1" smtClean="0"/>
              <a:t>pegawai</a:t>
            </a:r>
            <a:r>
              <a:rPr lang="en-GB" dirty="0" smtClean="0"/>
              <a:t> </a:t>
            </a:r>
            <a:r>
              <a:rPr lang="en-GB" dirty="0" err="1" smtClean="0"/>
              <a:t>negeri</a:t>
            </a:r>
            <a:r>
              <a:rPr lang="en-GB" dirty="0" smtClean="0"/>
              <a:t>. </a:t>
            </a:r>
            <a:endParaRPr lang="en-GB" dirty="0" smtClean="0"/>
          </a:p>
          <a:p>
            <a:pPr algn="just"/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profesi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membedakan</a:t>
            </a:r>
            <a:r>
              <a:rPr lang="en-GB" dirty="0" smtClean="0"/>
              <a:t> </a:t>
            </a:r>
            <a:r>
              <a:rPr lang="en-GB" dirty="0" err="1" smtClean="0"/>
              <a:t>aparatur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individu</a:t>
            </a:r>
            <a:r>
              <a:rPr lang="en-GB" dirty="0" smtClean="0"/>
              <a:t> </a:t>
            </a:r>
            <a:r>
              <a:rPr lang="en-GB" dirty="0" err="1" smtClean="0"/>
              <a:t>lainnya</a:t>
            </a:r>
            <a:r>
              <a:rPr lang="en-GB" dirty="0" smtClean="0"/>
              <a:t> yang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profesi</a:t>
            </a:r>
            <a:r>
              <a:rPr lang="en-GB" dirty="0" smtClean="0"/>
              <a:t> lain </a:t>
            </a:r>
            <a:r>
              <a:rPr lang="en-GB" dirty="0" err="1" smtClean="0"/>
              <a:t>misalnya</a:t>
            </a:r>
            <a:r>
              <a:rPr lang="en-GB" dirty="0" smtClean="0"/>
              <a:t>, </a:t>
            </a:r>
            <a:r>
              <a:rPr lang="en-GB" dirty="0" err="1" smtClean="0"/>
              <a:t>sebutan</a:t>
            </a:r>
            <a:r>
              <a:rPr lang="en-GB" dirty="0" smtClean="0"/>
              <a:t> </a:t>
            </a:r>
            <a:r>
              <a:rPr lang="en-GB" dirty="0" err="1" smtClean="0"/>
              <a:t>karyawan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yang </a:t>
            </a:r>
            <a:r>
              <a:rPr lang="en-GB" dirty="0" err="1" smtClean="0"/>
              <a:t>bekerja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perusahaan</a:t>
            </a:r>
            <a:r>
              <a:rPr lang="en-GB" dirty="0" smtClean="0"/>
              <a:t> </a:t>
            </a:r>
            <a:r>
              <a:rPr lang="en-GB" dirty="0" err="1" smtClean="0"/>
              <a:t>swasta</a:t>
            </a:r>
            <a:r>
              <a:rPr lang="en-GB" dirty="0" smtClean="0"/>
              <a:t>, </a:t>
            </a:r>
            <a:r>
              <a:rPr lang="en-GB" dirty="0" err="1" smtClean="0"/>
              <a:t>sebutan</a:t>
            </a:r>
            <a:r>
              <a:rPr lang="en-GB" dirty="0" smtClean="0"/>
              <a:t> </a:t>
            </a:r>
            <a:r>
              <a:rPr lang="en-GB" dirty="0" err="1" smtClean="0"/>
              <a:t>pekerja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yang </a:t>
            </a:r>
            <a:r>
              <a:rPr lang="en-GB" dirty="0" err="1" smtClean="0"/>
              <a:t>bekerja</a:t>
            </a:r>
            <a:r>
              <a:rPr lang="en-GB" dirty="0" smtClean="0"/>
              <a:t> </a:t>
            </a:r>
            <a:r>
              <a:rPr lang="en-GB" dirty="0" err="1" smtClean="0"/>
              <a:t>lepas</a:t>
            </a:r>
            <a:r>
              <a:rPr lang="en-GB" dirty="0" smtClean="0"/>
              <a:t>, </a:t>
            </a:r>
            <a:r>
              <a:rPr lang="en-GB" dirty="0" err="1" smtClean="0"/>
              <a:t>sebutan</a:t>
            </a:r>
            <a:r>
              <a:rPr lang="en-GB" dirty="0" smtClean="0"/>
              <a:t> </a:t>
            </a:r>
            <a:r>
              <a:rPr lang="en-GB" dirty="0" err="1" smtClean="0"/>
              <a:t>buruh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pekerja</a:t>
            </a:r>
            <a:r>
              <a:rPr lang="en-GB" dirty="0" smtClean="0"/>
              <a:t> </a:t>
            </a:r>
            <a:r>
              <a:rPr lang="en-GB" dirty="0" err="1" smtClean="0"/>
              <a:t>kasar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kuli</a:t>
            </a:r>
            <a:r>
              <a:rPr lang="en-GB" dirty="0" smtClean="0"/>
              <a:t>, </a:t>
            </a:r>
            <a:r>
              <a:rPr lang="en-GB" dirty="0" err="1" smtClean="0"/>
              <a:t>sebutan</a:t>
            </a:r>
            <a:r>
              <a:rPr lang="en-GB" dirty="0" smtClean="0"/>
              <a:t> </a:t>
            </a:r>
            <a:r>
              <a:rPr lang="en-GB" dirty="0" err="1" smtClean="0"/>
              <a:t>petani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mereka</a:t>
            </a:r>
            <a:r>
              <a:rPr lang="en-GB" dirty="0" smtClean="0"/>
              <a:t> yang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mata</a:t>
            </a:r>
            <a:r>
              <a:rPr lang="en-GB" dirty="0" smtClean="0"/>
              <a:t> </a:t>
            </a:r>
            <a:r>
              <a:rPr lang="en-GB" dirty="0" err="1" smtClean="0"/>
              <a:t>pencaharian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sektor</a:t>
            </a:r>
            <a:r>
              <a:rPr lang="en-GB" dirty="0" smtClean="0"/>
              <a:t> </a:t>
            </a:r>
            <a:r>
              <a:rPr lang="en-GB" dirty="0" err="1" smtClean="0"/>
              <a:t>pertanian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lain-lain.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1133</TotalTime>
  <Words>786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REFORMASI ADMINISTRASI</vt:lpstr>
      <vt:lpstr>Pengertian :</vt:lpstr>
      <vt:lpstr>Revitalisasi:</vt:lpstr>
      <vt:lpstr>Revolusi:</vt:lpstr>
      <vt:lpstr>Perubahan:</vt:lpstr>
      <vt:lpstr>Administrasi:</vt:lpstr>
      <vt:lpstr>Biro:</vt:lpstr>
      <vt:lpstr>Birokrasi:</vt:lpstr>
      <vt:lpstr>Birokrat:</vt:lpstr>
      <vt:lpstr>Soal: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Rafiqi</dc:creator>
  <cp:lastModifiedBy>user</cp:lastModifiedBy>
  <cp:revision>37</cp:revision>
  <dcterms:created xsi:type="dcterms:W3CDTF">2013-10-20T10:37:01Z</dcterms:created>
  <dcterms:modified xsi:type="dcterms:W3CDTF">2015-09-28T00:59:48Z</dcterms:modified>
</cp:coreProperties>
</file>